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142852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 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Министерство общего и профессионального образования</a:t>
            </a:r>
          </a:p>
          <a:p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Свердловской области</a:t>
            </a:r>
          </a:p>
          <a:p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Государственное бюджетное профессиональное образовательное учреждение</a:t>
            </a:r>
          </a:p>
          <a:p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Свердловской области</a:t>
            </a:r>
          </a:p>
          <a:p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«Северный педагогический колледж»</a:t>
            </a:r>
          </a:p>
          <a:p>
            <a:endParaRPr lang="ru-RU" dirty="0"/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857224" y="2357430"/>
            <a:ext cx="7858180" cy="1285884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 algn="ctr">
                  <a:solidFill>
                    <a:srgbClr val="3F3151"/>
                  </a:solidFill>
                  <a:round/>
                  <a:headEnd/>
                  <a:tailEnd/>
                </a:ln>
                <a:solidFill>
                  <a:srgbClr val="F7964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Волшебный мир сказок… </a:t>
            </a:r>
            <a:endParaRPr lang="ru-RU" sz="3600" kern="10" spc="0" dirty="0">
              <a:ln w="9525" algn="ctr">
                <a:solidFill>
                  <a:srgbClr val="3F3151"/>
                </a:solidFill>
                <a:round/>
                <a:headEnd/>
                <a:tailEnd/>
              </a:ln>
              <a:solidFill>
                <a:srgbClr val="F79646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00760" y="4143380"/>
            <a:ext cx="31432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Координатор: Веретенникова Валерия Юрьевна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14290"/>
            <a:ext cx="8572560" cy="5072098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10900" kern="10" dirty="0" smtClean="0">
                <a:ln w="9525" algn="ctr">
                  <a:solidFill>
                    <a:srgbClr val="3F3151"/>
                  </a:solidFill>
                  <a:round/>
                  <a:headEnd/>
                  <a:tailEnd/>
                </a:ln>
                <a:solidFill>
                  <a:srgbClr val="F7964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Цель:</a:t>
            </a:r>
            <a:endParaRPr lang="ru-RU" sz="10900" kern="10" dirty="0" smtClean="0">
              <a:ln w="9525" algn="ctr">
                <a:solidFill>
                  <a:srgbClr val="3F3151"/>
                </a:solidFill>
                <a:round/>
                <a:headEnd/>
                <a:tailEnd/>
              </a:ln>
              <a:solidFill>
                <a:srgbClr val="F79646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>
              <a:buNone/>
            </a:pPr>
            <a:r>
              <a:rPr lang="ru-RU" sz="4800" kern="10" dirty="0" smtClean="0">
                <a:ln w="9525" algn="ctr">
                  <a:solidFill>
                    <a:srgbClr val="3F3151"/>
                  </a:solidFill>
                  <a:round/>
                  <a:headEnd/>
                  <a:tailEnd/>
                </a:ln>
                <a:solidFill>
                  <a:srgbClr val="F7964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5400" kern="10" dirty="0" smtClean="0">
                <a:ln w="9525" algn="ctr">
                  <a:solidFill>
                    <a:srgbClr val="3F3151"/>
                  </a:solidFill>
                  <a:round/>
                  <a:headEnd/>
                  <a:tailEnd/>
                </a:ln>
                <a:solidFill>
                  <a:srgbClr val="F7964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Участие в проекте для получения новых знаний о волшебных сказах П.П.Бажова</a:t>
            </a:r>
          </a:p>
          <a:p>
            <a:pPr>
              <a:buNone/>
            </a:pPr>
            <a:r>
              <a:rPr lang="ru-RU" sz="10900" kern="10" dirty="0" smtClean="0">
                <a:ln w="9525" algn="ctr">
                  <a:solidFill>
                    <a:srgbClr val="3F3151"/>
                  </a:solidFill>
                  <a:round/>
                  <a:headEnd/>
                  <a:tailEnd/>
                </a:ln>
                <a:solidFill>
                  <a:srgbClr val="F7964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Задачи:  </a:t>
            </a:r>
          </a:p>
          <a:p>
            <a:pPr>
              <a:buFont typeface="Wingdings" pitchFamily="2" charset="2"/>
              <a:buChar char="v"/>
            </a:pPr>
            <a:r>
              <a:rPr lang="ru-RU" sz="5400" kern="10" dirty="0" smtClean="0">
                <a:ln w="9525" algn="ctr">
                  <a:solidFill>
                    <a:srgbClr val="3F3151"/>
                  </a:solidFill>
                  <a:round/>
                  <a:headEnd/>
                  <a:tailEnd/>
                </a:ln>
                <a:solidFill>
                  <a:srgbClr val="F7964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Получить больше информации о сказках П.П.Бажова;</a:t>
            </a:r>
          </a:p>
          <a:p>
            <a:pPr>
              <a:buFont typeface="Wingdings" pitchFamily="2" charset="2"/>
              <a:buChar char="v"/>
            </a:pPr>
            <a:r>
              <a:rPr lang="ru-RU" sz="5400" kern="10" dirty="0" smtClean="0">
                <a:ln w="9525" algn="ctr">
                  <a:solidFill>
                    <a:srgbClr val="3F3151"/>
                  </a:solidFill>
                  <a:round/>
                  <a:headEnd/>
                  <a:tailEnd/>
                </a:ln>
                <a:solidFill>
                  <a:srgbClr val="F7964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Оценить влияние сказок на детей;</a:t>
            </a:r>
          </a:p>
          <a:p>
            <a:pPr>
              <a:buFont typeface="Wingdings" pitchFamily="2" charset="2"/>
              <a:buChar char="v"/>
            </a:pPr>
            <a:r>
              <a:rPr lang="ru-RU" sz="5400" kern="10" dirty="0" smtClean="0">
                <a:ln w="9525" algn="ctr">
                  <a:solidFill>
                    <a:srgbClr val="3F3151"/>
                  </a:solidFill>
                  <a:round/>
                  <a:headEnd/>
                  <a:tailEnd/>
                </a:ln>
                <a:solidFill>
                  <a:srgbClr val="F7964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Понять насколько часто мы встречаемся со сказками; </a:t>
            </a:r>
          </a:p>
          <a:p>
            <a:pPr>
              <a:buNone/>
            </a:pPr>
            <a:r>
              <a:rPr lang="ru-RU" sz="10900" kern="10" dirty="0" smtClean="0">
                <a:ln w="9525" algn="ctr">
                  <a:solidFill>
                    <a:srgbClr val="3F3151"/>
                  </a:solidFill>
                  <a:round/>
                  <a:headEnd/>
                  <a:tailEnd/>
                </a:ln>
                <a:solidFill>
                  <a:srgbClr val="F7964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Гипотеза: </a:t>
            </a:r>
          </a:p>
          <a:p>
            <a:pPr>
              <a:buNone/>
            </a:pPr>
            <a:r>
              <a:rPr lang="ru-RU" sz="5500" kern="10" dirty="0" smtClean="0">
                <a:ln w="9525" algn="ctr">
                  <a:solidFill>
                    <a:srgbClr val="3F3151"/>
                  </a:solidFill>
                  <a:round/>
                  <a:headEnd/>
                  <a:tailEnd/>
                </a:ln>
                <a:solidFill>
                  <a:srgbClr val="F7964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Если мы примем участие в проекте, то узнаем новые сказы Бажова.</a:t>
            </a:r>
          </a:p>
          <a:p>
            <a:pPr>
              <a:buFont typeface="Wingdings" pitchFamily="2" charset="2"/>
              <a:buChar char="v"/>
            </a:pPr>
            <a:endParaRPr lang="ru-RU" sz="5400" kern="10" dirty="0" smtClean="0">
              <a:ln w="9525" algn="ctr">
                <a:solidFill>
                  <a:srgbClr val="3F3151"/>
                </a:solidFill>
                <a:round/>
                <a:headEnd/>
                <a:tailEnd/>
              </a:ln>
              <a:solidFill>
                <a:srgbClr val="F79646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400" kern="10" dirty="0" smtClean="0">
              <a:ln w="9525" algn="ctr">
                <a:solidFill>
                  <a:srgbClr val="3F3151"/>
                </a:solidFill>
                <a:round/>
                <a:headEnd/>
                <a:tailEnd/>
              </a:ln>
              <a:solidFill>
                <a:srgbClr val="F79646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5400" kern="10" dirty="0" smtClean="0">
              <a:ln w="9525" algn="ctr">
                <a:solidFill>
                  <a:srgbClr val="3F3151"/>
                </a:solidFill>
                <a:round/>
                <a:headEnd/>
                <a:tailEnd/>
              </a:ln>
              <a:solidFill>
                <a:srgbClr val="F79646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21145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kern="10" dirty="0" smtClean="0">
                <a:ln w="9525" algn="ctr">
                  <a:solidFill>
                    <a:srgbClr val="3F3151"/>
                  </a:solidFill>
                  <a:round/>
                  <a:headEnd/>
                  <a:tailEnd/>
                </a:ln>
                <a:solidFill>
                  <a:srgbClr val="F7964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Как попасть в сказку?</a:t>
            </a:r>
          </a:p>
        </p:txBody>
      </p:sp>
      <p:pic>
        <p:nvPicPr>
          <p:cNvPr id="6146" name="Picture 2" descr="http://xn--80aao6anggb.xn--p1ai/assets/galleries/1542/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1357298"/>
            <a:ext cx="4857784" cy="39334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5857916" cy="4143404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5200" kern="10" dirty="0" smtClean="0">
                <a:ln w="9525" algn="ctr">
                  <a:solidFill>
                    <a:srgbClr val="3F3151"/>
                  </a:solidFill>
                  <a:round/>
                  <a:headEnd/>
                  <a:tailEnd/>
                </a:ln>
                <a:solidFill>
                  <a:srgbClr val="F7964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Сейчас я предлагаю вам разделиться на </a:t>
            </a:r>
            <a:r>
              <a:rPr lang="ru-RU" sz="5200" kern="10" dirty="0" smtClean="0">
                <a:ln w="9525" algn="ctr">
                  <a:solidFill>
                    <a:srgbClr val="3F3151"/>
                  </a:solidFill>
                  <a:round/>
                  <a:headEnd/>
                  <a:tailEnd/>
                </a:ln>
                <a:solidFill>
                  <a:srgbClr val="F7964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5200" kern="10" dirty="0" smtClean="0">
                <a:ln w="9525" algn="ctr">
                  <a:solidFill>
                    <a:srgbClr val="3F3151"/>
                  </a:solidFill>
                  <a:round/>
                  <a:headEnd/>
                  <a:tailEnd/>
                </a:ln>
                <a:solidFill>
                  <a:srgbClr val="F7964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группы и попробовать решить проблемные вопросы! </a:t>
            </a:r>
          </a:p>
        </p:txBody>
      </p:sp>
      <p:pic>
        <p:nvPicPr>
          <p:cNvPr id="5122" name="Picture 2" descr="http://hdjpg.ru/img/picture/May/09/85dbb7e452a8d3ef63eb9c2ce3eae9a9/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357166"/>
            <a:ext cx="2487599" cy="41764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53"/>
            <a:ext cx="8229600" cy="18573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kern="10" dirty="0" smtClean="0">
                <a:ln w="9525" algn="ctr">
                  <a:solidFill>
                    <a:srgbClr val="3F3151"/>
                  </a:solidFill>
                  <a:round/>
                  <a:headEnd/>
                  <a:tailEnd/>
                </a:ln>
                <a:solidFill>
                  <a:srgbClr val="F7964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Чем отличаются сказки от сказов?</a:t>
            </a:r>
            <a:endParaRPr lang="ru-RU" sz="4800" kern="10" dirty="0">
              <a:ln w="9525" algn="ctr">
                <a:solidFill>
                  <a:srgbClr val="3F3151"/>
                </a:solidFill>
                <a:round/>
                <a:headEnd/>
                <a:tailEnd/>
              </a:ln>
              <a:solidFill>
                <a:srgbClr val="F79646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5" name="Рисунок 4" descr="3da54f736fa087456e5a2d852b57749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1714488"/>
            <a:ext cx="2528493" cy="33009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2264" y="1571612"/>
            <a:ext cx="2286016" cy="30911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635107.jpg"/>
          <p:cNvPicPr>
            <a:picLocks noChangeAspect="1"/>
          </p:cNvPicPr>
          <p:nvPr/>
        </p:nvPicPr>
        <p:blipFill>
          <a:blip r:embed="rId4"/>
          <a:srcRect t="11458" b="5208"/>
          <a:stretch>
            <a:fillRect/>
          </a:stretch>
        </p:blipFill>
        <p:spPr>
          <a:xfrm>
            <a:off x="3428992" y="1928802"/>
            <a:ext cx="2643206" cy="338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14290"/>
            <a:ext cx="8229600" cy="192882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kern="10" dirty="0" smtClean="0">
                <a:ln w="9525" algn="ctr">
                  <a:solidFill>
                    <a:srgbClr val="3F3151"/>
                  </a:solidFill>
                  <a:round/>
                  <a:headEnd/>
                  <a:tailEnd/>
                </a:ln>
                <a:solidFill>
                  <a:srgbClr val="F7964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Какие волшебные сказы П.П.Бажова мы изучили?</a:t>
            </a:r>
            <a:endParaRPr lang="ru-RU" sz="4800" kern="10" dirty="0">
              <a:ln w="9525" algn="ctr">
                <a:solidFill>
                  <a:srgbClr val="3F3151"/>
                </a:solidFill>
                <a:round/>
                <a:headEnd/>
                <a:tailEnd/>
              </a:ln>
              <a:solidFill>
                <a:srgbClr val="F79646"/>
              </a:soli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4" name="Рисунок 3" descr="kem_bil_serebryanoe_kopitce_iz_skazki_pavla_bazhova_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58" y="2000240"/>
            <a:ext cx="4588075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928802"/>
            <a:ext cx="2786082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1571612"/>
            <a:ext cx="81439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kern="10" dirty="0" smtClean="0">
                <a:ln w="9525" algn="ctr">
                  <a:solidFill>
                    <a:srgbClr val="3F3151"/>
                  </a:solidFill>
                  <a:round/>
                  <a:headEnd/>
                  <a:tailEnd/>
                </a:ln>
                <a:solidFill>
                  <a:srgbClr val="F79646"/>
                </a:soli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Благодарю за внимание !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</TotalTime>
  <Words>97</Words>
  <PresentationFormat>Экран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Ivan</cp:lastModifiedBy>
  <cp:revision>10</cp:revision>
  <dcterms:modified xsi:type="dcterms:W3CDTF">2017-03-10T15:07:42Z</dcterms:modified>
</cp:coreProperties>
</file>